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89" r:id="rId1"/>
  </p:sldMasterIdLst>
  <p:sldIdLst>
    <p:sldId id="267" r:id="rId2"/>
    <p:sldId id="273" r:id="rId3"/>
    <p:sldId id="278" r:id="rId4"/>
    <p:sldId id="274" r:id="rId5"/>
    <p:sldId id="263" r:id="rId6"/>
    <p:sldId id="260" r:id="rId7"/>
    <p:sldId id="266" r:id="rId8"/>
    <p:sldId id="279" r:id="rId9"/>
    <p:sldId id="275" r:id="rId10"/>
    <p:sldId id="262" r:id="rId11"/>
    <p:sldId id="277" r:id="rId12"/>
    <p:sldId id="276" r:id="rId13"/>
    <p:sldId id="284" r:id="rId14"/>
    <p:sldId id="280" r:id="rId15"/>
    <p:sldId id="264" r:id="rId16"/>
    <p:sldId id="281" r:id="rId17"/>
    <p:sldId id="283" r:id="rId18"/>
    <p:sldId id="265" r:id="rId19"/>
    <p:sldId id="257" r:id="rId20"/>
    <p:sldId id="268" r:id="rId21"/>
    <p:sldId id="261" r:id="rId22"/>
    <p:sldId id="269" r:id="rId23"/>
    <p:sldId id="282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3753" autoAdjust="0"/>
    <p:restoredTop sz="94343" autoAdjust="0"/>
  </p:normalViewPr>
  <p:slideViewPr>
    <p:cSldViewPr>
      <p:cViewPr varScale="1">
        <p:scale>
          <a:sx n="73" d="100"/>
          <a:sy n="73" d="100"/>
        </p:scale>
        <p:origin x="-1362" y="-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CEF4F-B040-46E4-ABA8-5F6D4E59B34A}" type="datetimeFigureOut">
              <a:rPr lang="ru-RU" smtClean="0"/>
              <a:pPr/>
              <a:t>01.06.2016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3F44F-7562-4881-A060-C1C84F5A82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85172064"/>
      </p:ext>
    </p:extLst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CEF4F-B040-46E4-ABA8-5F6D4E59B34A}" type="datetimeFigureOut">
              <a:rPr lang="ru-RU" smtClean="0"/>
              <a:pPr/>
              <a:t>01.06.2016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3F44F-7562-4881-A060-C1C84F5A82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76181767"/>
      </p:ext>
    </p:extLst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CEF4F-B040-46E4-ABA8-5F6D4E59B34A}" type="datetimeFigureOut">
              <a:rPr lang="ru-RU" smtClean="0"/>
              <a:pPr/>
              <a:t>01.06.2016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3F44F-7562-4881-A060-C1C84F5A82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47004965"/>
      </p:ext>
    </p:extLst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CEF4F-B040-46E4-ABA8-5F6D4E59B34A}" type="datetimeFigureOut">
              <a:rPr lang="ru-RU" smtClean="0"/>
              <a:pPr/>
              <a:t>01.06.2016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3F44F-7562-4881-A060-C1C84F5A820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3257639417"/>
      </p:ext>
    </p:extLst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CEF4F-B040-46E4-ABA8-5F6D4E59B34A}" type="datetimeFigureOut">
              <a:rPr lang="ru-RU" smtClean="0"/>
              <a:pPr/>
              <a:t>01.06.2016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3F44F-7562-4881-A060-C1C84F5A82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01760326"/>
      </p:ext>
    </p:extLst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CEF4F-B040-46E4-ABA8-5F6D4E59B34A}" type="datetimeFigureOut">
              <a:rPr lang="ru-RU" smtClean="0"/>
              <a:pPr/>
              <a:t>01.06.2016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3F44F-7562-4881-A060-C1C84F5A82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21018851"/>
      </p:ext>
    </p:extLst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CEF4F-B040-46E4-ABA8-5F6D4E59B34A}" type="datetimeFigureOut">
              <a:rPr lang="ru-RU" smtClean="0"/>
              <a:pPr/>
              <a:t>01.06.2016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3F44F-7562-4881-A060-C1C84F5A82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65161357"/>
      </p:ext>
    </p:extLst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CEF4F-B040-46E4-ABA8-5F6D4E59B34A}" type="datetimeFigureOut">
              <a:rPr lang="ru-RU" smtClean="0"/>
              <a:pPr/>
              <a:t>01.06.2016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3F44F-7562-4881-A060-C1C84F5A82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22359892"/>
      </p:ext>
    </p:extLst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CEF4F-B040-46E4-ABA8-5F6D4E59B34A}" type="datetimeFigureOut">
              <a:rPr lang="ru-RU" smtClean="0"/>
              <a:pPr/>
              <a:t>01.06.2016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3F44F-7562-4881-A060-C1C84F5A82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67617277"/>
      </p:ext>
    </p:extLst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CEF4F-B040-46E4-ABA8-5F6D4E59B34A}" type="datetimeFigureOut">
              <a:rPr lang="ru-RU" smtClean="0"/>
              <a:pPr/>
              <a:t>01.06.2016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3F44F-7562-4881-A060-C1C84F5A82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16527280"/>
      </p:ext>
    </p:extLst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CEF4F-B040-46E4-ABA8-5F6D4E59B34A}" type="datetimeFigureOut">
              <a:rPr lang="ru-RU" smtClean="0"/>
              <a:pPr/>
              <a:t>01.06.2016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3F44F-7562-4881-A060-C1C84F5A82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10326209"/>
      </p:ext>
    </p:extLst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CEF4F-B040-46E4-ABA8-5F6D4E59B34A}" type="datetimeFigureOut">
              <a:rPr lang="ru-RU" smtClean="0"/>
              <a:pPr/>
              <a:t>01.06.2016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3F44F-7562-4881-A060-C1C84F5A82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18203497"/>
      </p:ext>
    </p:extLst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CEF4F-B040-46E4-ABA8-5F6D4E59B34A}" type="datetimeFigureOut">
              <a:rPr lang="ru-RU" smtClean="0"/>
              <a:pPr/>
              <a:t>01.06.2016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3F44F-7562-4881-A060-C1C84F5A82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50735043"/>
      </p:ext>
    </p:extLst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CEF4F-B040-46E4-ABA8-5F6D4E59B34A}" type="datetimeFigureOut">
              <a:rPr lang="ru-RU" smtClean="0"/>
              <a:pPr/>
              <a:t>01.06.2016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3F44F-7562-4881-A060-C1C84F5A82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70113488"/>
      </p:ext>
    </p:extLst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CEF4F-B040-46E4-ABA8-5F6D4E59B34A}" type="datetimeFigureOut">
              <a:rPr lang="ru-RU" smtClean="0"/>
              <a:pPr/>
              <a:t>01.06.2016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3F44F-7562-4881-A060-C1C84F5A82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82835760"/>
      </p:ext>
    </p:extLst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CEF4F-B040-46E4-ABA8-5F6D4E59B34A}" type="datetimeFigureOut">
              <a:rPr lang="ru-RU" smtClean="0"/>
              <a:pPr/>
              <a:t>01.06.2016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3F44F-7562-4881-A060-C1C84F5A82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3518147"/>
      </p:ext>
    </p:extLst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CEF4F-B040-46E4-ABA8-5F6D4E59B34A}" type="datetimeFigureOut">
              <a:rPr lang="ru-RU" smtClean="0"/>
              <a:pPr/>
              <a:t>01.06.2016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3F44F-7562-4881-A060-C1C84F5A82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21319026"/>
      </p:ext>
    </p:extLst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55CEF4F-B040-46E4-ABA8-5F6D4E59B34A}" type="datetimeFigureOut">
              <a:rPr lang="ru-RU" smtClean="0"/>
              <a:pPr/>
              <a:t>01.06.2016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F3F44F-7562-4881-A060-C1C84F5A82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8572165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290" r:id="rId1"/>
    <p:sldLayoutId id="2147484291" r:id="rId2"/>
    <p:sldLayoutId id="2147484292" r:id="rId3"/>
    <p:sldLayoutId id="2147484293" r:id="rId4"/>
    <p:sldLayoutId id="2147484294" r:id="rId5"/>
    <p:sldLayoutId id="2147484295" r:id="rId6"/>
    <p:sldLayoutId id="2147484296" r:id="rId7"/>
    <p:sldLayoutId id="2147484297" r:id="rId8"/>
    <p:sldLayoutId id="2147484298" r:id="rId9"/>
    <p:sldLayoutId id="2147484299" r:id="rId10"/>
    <p:sldLayoutId id="2147484300" r:id="rId11"/>
    <p:sldLayoutId id="2147484301" r:id="rId12"/>
    <p:sldLayoutId id="2147484302" r:id="rId13"/>
    <p:sldLayoutId id="2147484303" r:id="rId14"/>
    <p:sldLayoutId id="2147484304" r:id="rId15"/>
    <p:sldLayoutId id="2147484305" r:id="rId16"/>
    <p:sldLayoutId id="2147484306" r:id="rId17"/>
  </p:sldLayoutIdLst>
  <p:transition spd="med">
    <p:strips dir="ru"/>
  </p:transition>
  <p:timing>
    <p:tnLst>
      <p:par>
        <p:cTn id="1" dur="indefinite" restart="never" nodeType="tmRoot"/>
      </p:par>
    </p:tnLst>
  </p:timing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42919"/>
            <a:ext cx="7772400" cy="2428891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Автономная </a:t>
            </a:r>
            <a:r>
              <a:rPr lang="ru-RU" sz="3200" dirty="0"/>
              <a:t>н</a:t>
            </a:r>
            <a:r>
              <a:rPr lang="ru-RU" sz="3200" dirty="0" smtClean="0"/>
              <a:t>екоммерческая организация научно-философский </a:t>
            </a:r>
            <a:br>
              <a:rPr lang="ru-RU" sz="3200" dirty="0" smtClean="0"/>
            </a:br>
            <a:r>
              <a:rPr lang="ru-RU" sz="3200" dirty="0" smtClean="0"/>
              <a:t>«Метагалактический Центр Зеленогорск»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2600" dirty="0" smtClean="0"/>
              <a:t>Развитие</a:t>
            </a:r>
            <a:r>
              <a:rPr lang="ru-RU" sz="2400" dirty="0" smtClean="0"/>
              <a:t> Человека Новой Эпохи</a:t>
            </a:r>
          </a:p>
          <a:p>
            <a:r>
              <a:rPr lang="ru-RU" sz="2400" dirty="0"/>
              <a:t>т</a:t>
            </a:r>
            <a:r>
              <a:rPr lang="ru-RU" sz="2400" dirty="0" smtClean="0"/>
              <a:t>еория и практика</a:t>
            </a:r>
            <a:endParaRPr lang="ru-RU" sz="2400" dirty="0"/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642918"/>
            <a:ext cx="8072494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2000" dirty="0"/>
              <a:t>К</a:t>
            </a:r>
            <a:r>
              <a:rPr lang="ru-RU" sz="2000" dirty="0" smtClean="0"/>
              <a:t>онцепция  космических  факторов  биологических  и социальных  процессов  является одним  из  наиболее </a:t>
            </a:r>
            <a:r>
              <a:rPr lang="ru-RU" sz="2000" dirty="0" err="1" smtClean="0"/>
              <a:t>ценностно</a:t>
            </a:r>
            <a:r>
              <a:rPr lang="ru-RU" sz="2000" dirty="0" smtClean="0"/>
              <a:t>  значимых  достижений  научной  мысли XX века, сравнимым  с  разработкой  квантовой  механики  или генетики. Она  непосредственно  затрагивает  перспективы человечества  в  условиях нарастания  глобальных  проблем техногенной  цивилизации.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 smtClean="0"/>
          </a:p>
          <a:p>
            <a:pPr fontAlgn="base"/>
            <a:endParaRPr lang="ru-RU" dirty="0"/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  <p:pic>
        <p:nvPicPr>
          <p:cNvPr id="8194" name="Picture 2" descr="C:\Users\Татьяна\Desktop\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58" y="2857496"/>
            <a:ext cx="4857784" cy="364333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14283" y="4000504"/>
            <a:ext cx="342902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(В.В. </a:t>
            </a:r>
            <a:r>
              <a:rPr lang="ru-RU" sz="2000" dirty="0" err="1" smtClean="0"/>
              <a:t>Казютинский</a:t>
            </a:r>
            <a:r>
              <a:rPr lang="ru-RU" sz="2000" dirty="0" smtClean="0"/>
              <a:t> ,     </a:t>
            </a:r>
            <a:r>
              <a:rPr lang="ru-RU" i="1" dirty="0" smtClean="0"/>
              <a:t>доктор философских наук, профессор,</a:t>
            </a:r>
            <a:r>
              <a:rPr lang="ru-RU" dirty="0" smtClean="0"/>
              <a:t>   </a:t>
            </a:r>
            <a:r>
              <a:rPr lang="ru-RU" i="1" dirty="0" smtClean="0"/>
              <a:t>академик Российской академии космонавтики      имени К.Э.Циолковского,   </a:t>
            </a:r>
          </a:p>
          <a:p>
            <a:r>
              <a:rPr lang="ru-RU" i="1" dirty="0" smtClean="0"/>
              <a:t> ИФ РАН,  Москва)</a:t>
            </a:r>
            <a:endParaRPr lang="ru-RU" dirty="0"/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57158" y="428604"/>
            <a:ext cx="7143800" cy="1880188"/>
          </a:xfrm>
        </p:spPr>
        <p:txBody>
          <a:bodyPr/>
          <a:lstStyle/>
          <a:p>
            <a:r>
              <a:rPr lang="ru-RU" sz="2000" dirty="0" smtClean="0"/>
              <a:t>Взаимодействие  двух  </a:t>
            </a:r>
            <a:r>
              <a:rPr lang="ru-RU" sz="2000" dirty="0" err="1" smtClean="0"/>
              <a:t>самоорганизуемых</a:t>
            </a:r>
            <a:r>
              <a:rPr lang="ru-RU" sz="2000" dirty="0" smtClean="0"/>
              <a:t>  систем: Земли  и  Метагалактики,  –  привело  к глобальным изменениям  как  на самой Планете, так и в развитии человека   и  общества  в  целом.</a:t>
            </a:r>
            <a:endParaRPr lang="ru-RU" sz="20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1" name="Picture 3" descr="C:\Users\Татьяна\Desktop\космос\фото\1378132977_kosmos-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000240"/>
            <a:ext cx="6757649" cy="45005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951822853"/>
      </p:ext>
    </p:extLst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85794"/>
            <a:ext cx="8047730" cy="816042"/>
          </a:xfrm>
        </p:spPr>
        <p:txBody>
          <a:bodyPr/>
          <a:lstStyle/>
          <a:p>
            <a:r>
              <a:rPr lang="ru-RU" sz="3200" dirty="0" smtClean="0"/>
              <a:t>Новое всегда идет новыми путями</a:t>
            </a:r>
            <a:endParaRPr lang="ru-RU" sz="3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992" y="2000240"/>
            <a:ext cx="5454894" cy="407618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8596" y="2428868"/>
            <a:ext cx="2928958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Новое время требует от  человека сознательного отношения </a:t>
            </a:r>
          </a:p>
          <a:p>
            <a:r>
              <a:rPr lang="ru-RU" sz="2000" dirty="0" smtClean="0"/>
              <a:t>к  себе  и окружающему миру.</a:t>
            </a:r>
          </a:p>
          <a:p>
            <a:r>
              <a:rPr lang="ru-RU" sz="2400" b="1" dirty="0" smtClean="0"/>
              <a:t> </a:t>
            </a:r>
            <a:endParaRPr lang="ru-RU" sz="240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49128130"/>
      </p:ext>
    </p:extLst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404514"/>
          </a:xfrm>
        </p:spPr>
        <p:txBody>
          <a:bodyPr/>
          <a:lstStyle/>
          <a:p>
            <a:r>
              <a:rPr lang="ru-RU" sz="2400" dirty="0" smtClean="0"/>
              <a:t>Сам  Человек должен стать другим – новым!</a:t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714348" y="1214422"/>
            <a:ext cx="7643865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Wingdings" pitchFamily="2" charset="2"/>
              <a:buChar char="§"/>
            </a:pPr>
            <a:r>
              <a:rPr lang="ru-RU" dirty="0" smtClean="0"/>
              <a:t>    уметь обрабатывать б</a:t>
            </a:r>
            <a:r>
              <a:rPr lang="ru-RU" b="1" dirty="0" smtClean="0"/>
              <a:t>о</a:t>
            </a:r>
            <a:r>
              <a:rPr lang="ru-RU" dirty="0" smtClean="0"/>
              <a:t>льший объём информации и в других скоростях,</a:t>
            </a:r>
          </a:p>
          <a:p>
            <a:pPr marL="342900" lvl="0" indent="-342900">
              <a:buFont typeface="Wingdings" pitchFamily="2" charset="2"/>
              <a:buChar char="§"/>
            </a:pPr>
            <a:r>
              <a:rPr lang="ru-RU" dirty="0" smtClean="0"/>
              <a:t>оперировать этим потоком информации, видя причинно-следственные связи,</a:t>
            </a:r>
          </a:p>
          <a:p>
            <a:pPr lvl="0">
              <a:buFont typeface="Wingdings" pitchFamily="2" charset="2"/>
              <a:buChar char="§"/>
            </a:pPr>
            <a:r>
              <a:rPr lang="ru-RU" dirty="0" smtClean="0"/>
              <a:t>    уметь выявить суть, расставить смысловые акценты и простроить путь реализации любого события,</a:t>
            </a:r>
          </a:p>
          <a:p>
            <a:pPr lvl="0">
              <a:buFont typeface="Wingdings" pitchFamily="2" charset="2"/>
              <a:buChar char="§"/>
            </a:pPr>
            <a:r>
              <a:rPr lang="ru-RU" dirty="0" smtClean="0"/>
              <a:t>    необходим  другой уровень, другое качество сознания, мышления,</a:t>
            </a:r>
          </a:p>
          <a:p>
            <a:pPr lvl="0">
              <a:buFont typeface="Wingdings" pitchFamily="2" charset="2"/>
              <a:buChar char="§"/>
            </a:pPr>
            <a:r>
              <a:rPr lang="ru-RU" dirty="0" smtClean="0"/>
              <a:t>    другая  широта открытости всему новому, возможность допустить самое невероятное,</a:t>
            </a:r>
          </a:p>
          <a:p>
            <a:pPr lvl="0">
              <a:buFont typeface="Wingdings" pitchFamily="2" charset="2"/>
              <a:buChar char="§"/>
            </a:pPr>
            <a:r>
              <a:rPr lang="ru-RU" dirty="0" smtClean="0"/>
              <a:t>    другой масштаб взгляда, чтобы более полно увидеть окружающий мир, который намного больше околопланетного пространства,</a:t>
            </a:r>
          </a:p>
          <a:p>
            <a:pPr lvl="0">
              <a:buFont typeface="Wingdings" pitchFamily="2" charset="2"/>
              <a:buChar char="§"/>
            </a:pPr>
            <a:r>
              <a:rPr lang="ru-RU" dirty="0" smtClean="0"/>
              <a:t>   более высокий уровень образованности (видеть общие направления в науке, культуре, экономике, политике и других областях  жизни человека), воспитанности,  благородства, аристократичности,</a:t>
            </a:r>
          </a:p>
          <a:p>
            <a:pPr lvl="0">
              <a:buFont typeface="Wingdings" pitchFamily="2" charset="2"/>
              <a:buChar char="§"/>
            </a:pPr>
            <a:r>
              <a:rPr lang="ru-RU" dirty="0" smtClean="0"/>
              <a:t>   быть  индивидуальностью  и  уметь  действовать  в  команде.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159256" cy="1400530"/>
          </a:xfrm>
        </p:spPr>
        <p:txBody>
          <a:bodyPr/>
          <a:lstStyle/>
          <a:p>
            <a:r>
              <a:rPr lang="ru-RU" sz="2400" dirty="0" smtClean="0"/>
              <a:t>Глубина смысла опирается на естество, опыт, знания, а  широта  взгляда  позволяет  увидеть следующие  этапы  развития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785786" y="3071810"/>
            <a:ext cx="385765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«…покуда человек отрицает своё развитие, прекращает самоусовершенствование, то он и перестаёт быть человеком…» </a:t>
            </a:r>
          </a:p>
          <a:p>
            <a:r>
              <a:rPr lang="ru-RU" sz="2000" dirty="0" smtClean="0"/>
              <a:t>                          (В. Соловьёв)</a:t>
            </a:r>
          </a:p>
          <a:p>
            <a:endParaRPr lang="ru-RU" dirty="0"/>
          </a:p>
        </p:txBody>
      </p:sp>
      <p:pic>
        <p:nvPicPr>
          <p:cNvPr id="41986" name="Picture 2" descr="C:\Users\8C74~1\AppData\Local\Temp\Rar$DIa0.278\6 Соловьёв Владимир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1" y="1857364"/>
            <a:ext cx="3500462" cy="453925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5720" y="428604"/>
            <a:ext cx="492922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«Сегодня  перед  нами открываются уникальные  перспективы соединения технологических  возможностей микроэлектроники  с нашими знаниями  о живой  природе. Начинается  новый этап развития, когда  … на основе  относительно  простых неорганических  материалов мы готовы перейти к  воспроизведению систем  живой природы путём конвергенции   </a:t>
            </a:r>
            <a:r>
              <a:rPr lang="ru-RU" sz="2000" dirty="0" err="1" smtClean="0"/>
              <a:t>НБИКС-технологий</a:t>
            </a:r>
            <a:r>
              <a:rPr lang="ru-RU" sz="2000" dirty="0" smtClean="0"/>
              <a:t>». </a:t>
            </a:r>
            <a:endParaRPr lang="ru-RU" sz="2000" dirty="0"/>
          </a:p>
        </p:txBody>
      </p:sp>
      <p:pic>
        <p:nvPicPr>
          <p:cNvPr id="20482" name="Picture 2" descr="C:\Users\Татьяна\Desktop\KOVALCHUK_Mikhail_Valentinovich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1357298"/>
            <a:ext cx="3594100" cy="50419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57158" y="4714884"/>
            <a:ext cx="4857784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«Без  гуманитарного  знания, философского  обобщения,  эти технологии  не могут быть рабочими».</a:t>
            </a:r>
            <a:r>
              <a:rPr lang="ru-RU" i="1" dirty="0" smtClean="0"/>
              <a:t> </a:t>
            </a:r>
          </a:p>
          <a:p>
            <a:r>
              <a:rPr lang="ru-RU" dirty="0" smtClean="0"/>
              <a:t>(М. В. Ковальчук,  директор НИЦ «Курчатовский институт»)</a:t>
            </a:r>
          </a:p>
          <a:p>
            <a:r>
              <a:rPr lang="ru-RU" i="1" dirty="0" smtClean="0"/>
              <a:t> 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20" y="357166"/>
            <a:ext cx="8501122" cy="6177292"/>
          </a:xfrm>
          <a:prstGeom prst="rect">
            <a:avLst/>
          </a:prstGeom>
        </p:spPr>
      </p:pic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8C74~1\AppData\Local\Temp\Rar$DIa0.596\istock_000010827673large-700x46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2428868"/>
            <a:ext cx="4839326" cy="321469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57158" y="571480"/>
            <a:ext cx="82153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Серьёзные  перспективы  в  развитии нереализованных способностей   человека  учёные  видят в коллективных системах   принятия  решений.</a:t>
            </a:r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214282" y="2000240"/>
            <a:ext cx="392909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Команда  индивидуальностей,  где </a:t>
            </a:r>
            <a:r>
              <a:rPr lang="ru-RU" sz="2000" dirty="0" err="1" smtClean="0"/>
              <a:t>равностные</a:t>
            </a:r>
            <a:r>
              <a:rPr lang="ru-RU" sz="2000" dirty="0" smtClean="0"/>
              <a:t>  субъектные взаимоотношения  рождают новую цельность  (</a:t>
            </a:r>
            <a:r>
              <a:rPr lang="ru-RU" sz="2000" dirty="0" err="1" smtClean="0"/>
              <a:t>надинтеллект</a:t>
            </a:r>
            <a:r>
              <a:rPr lang="ru-RU" sz="2000" dirty="0" smtClean="0"/>
              <a:t>), способную ещё  большему ускорению  в развитии как  человека, так  и общества в целом. </a:t>
            </a:r>
            <a:r>
              <a:rPr lang="ru-RU" sz="2000" dirty="0" err="1" smtClean="0"/>
              <a:t>Субъект-субъектные</a:t>
            </a:r>
            <a:r>
              <a:rPr lang="ru-RU" sz="2000" dirty="0" smtClean="0"/>
              <a:t>  отношения образуют  </a:t>
            </a:r>
            <a:r>
              <a:rPr lang="ru-RU" sz="2000" dirty="0" err="1" smtClean="0"/>
              <a:t>суперсубъект</a:t>
            </a:r>
            <a:r>
              <a:rPr lang="ru-RU" sz="2000" dirty="0" smtClean="0"/>
              <a:t>, суммарный  </a:t>
            </a:r>
            <a:r>
              <a:rPr lang="ru-RU" sz="2000" dirty="0" err="1" smtClean="0"/>
              <a:t>надинтеллект</a:t>
            </a:r>
            <a:r>
              <a:rPr lang="ru-RU" sz="2000" dirty="0" smtClean="0"/>
              <a:t>,  который  сильней  любой личности.   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71868" y="2643182"/>
            <a:ext cx="47149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85720" y="785794"/>
            <a:ext cx="81439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Исследовательский  учебно-творческий  центр </a:t>
            </a:r>
          </a:p>
          <a:p>
            <a:r>
              <a:rPr lang="ru-RU" sz="2400" dirty="0" smtClean="0"/>
              <a:t>Юга  России  – Институт  </a:t>
            </a:r>
            <a:r>
              <a:rPr lang="ru-RU" sz="2400" dirty="0" err="1" smtClean="0"/>
              <a:t>Экосферы</a:t>
            </a:r>
            <a:r>
              <a:rPr lang="ru-RU" sz="2400" dirty="0" smtClean="0"/>
              <a:t>  Человека (</a:t>
            </a:r>
            <a:r>
              <a:rPr lang="ru-RU" sz="2400" dirty="0" err="1" smtClean="0"/>
              <a:t>экосферно-образовательный</a:t>
            </a:r>
            <a:r>
              <a:rPr lang="ru-RU" sz="2400" dirty="0" smtClean="0"/>
              <a:t>  полис)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85720" y="2571744"/>
            <a:ext cx="342902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Разработанная в Институте  новая  система образования, основанная на комплексном подходе к человеку, широко применяется в разных сферах.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857884" y="31432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/>
          </a:p>
        </p:txBody>
      </p:sp>
      <p:pic>
        <p:nvPicPr>
          <p:cNvPr id="19462" name="Picture 6" descr="C:\Users\Татьяна\Desktop\Ndu6dJnXTi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06" y="2214554"/>
            <a:ext cx="5264160" cy="394812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Татьяна\Desktop\bBaatwnrs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857364"/>
            <a:ext cx="2857520" cy="4759556"/>
          </a:xfrm>
          <a:prstGeom prst="rect">
            <a:avLst/>
          </a:prstGeom>
          <a:noFill/>
        </p:spPr>
      </p:pic>
      <p:pic>
        <p:nvPicPr>
          <p:cNvPr id="7" name="Picture 4" descr="C:\Users\Татьяна\Desktop\ekosfera_241115_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3571876"/>
            <a:ext cx="4625795" cy="3071817"/>
          </a:xfrm>
          <a:prstGeom prst="rect">
            <a:avLst/>
          </a:prstGeom>
          <a:noFill/>
        </p:spPr>
      </p:pic>
      <p:pic>
        <p:nvPicPr>
          <p:cNvPr id="5" name="Picture 3" descr="C:\Users\Татьяна\Desktop\CIMG292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14744" y="285728"/>
            <a:ext cx="4143404" cy="3107553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14282" y="571480"/>
            <a:ext cx="335758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dirty="0" smtClean="0">
                <a:ea typeface="Times New Roman" pitchFamily="18" charset="0"/>
                <a:cs typeface="Times New Roman" pitchFamily="18" charset="0"/>
              </a:rPr>
              <a:t>Смысл образования – накопление возможностей.</a:t>
            </a:r>
            <a:endParaRPr lang="ru-RU" sz="2400" dirty="0" smtClean="0">
              <a:cs typeface="Arial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C:\Users\8C74~1\AppData\Local\Temp\Rar$DIa0.866\getImage (26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4214818"/>
            <a:ext cx="3415058" cy="2418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14348" y="214290"/>
            <a:ext cx="7056438" cy="1400175"/>
          </a:xfrm>
        </p:spPr>
        <p:txBody>
          <a:bodyPr/>
          <a:lstStyle/>
          <a:p>
            <a:r>
              <a:rPr lang="ru-RU" sz="3200" dirty="0" smtClean="0"/>
              <a:t>«Качество человеческой среды»</a:t>
            </a:r>
            <a:endParaRPr lang="ru-RU" sz="3200" dirty="0"/>
          </a:p>
        </p:txBody>
      </p:sp>
      <p:pic>
        <p:nvPicPr>
          <p:cNvPr id="4099" name="Picture 3" descr="C:\Users\8C74~1\AppData\Local\Temp\Rar$DIa0.234\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000108"/>
            <a:ext cx="4254838" cy="2826777"/>
          </a:xfrm>
          <a:prstGeom prst="rect">
            <a:avLst/>
          </a:prstGeom>
          <a:noFill/>
        </p:spPr>
      </p:pic>
      <p:pic>
        <p:nvPicPr>
          <p:cNvPr id="4100" name="Picture 4" descr="C:\Users\8C74~1\AppData\Local\Temp\Rar$DIa0.194\getImage (24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1000108"/>
            <a:ext cx="3000395" cy="2250297"/>
          </a:xfrm>
          <a:prstGeom prst="rect">
            <a:avLst/>
          </a:prstGeom>
          <a:noFill/>
        </p:spPr>
      </p:pic>
      <p:pic>
        <p:nvPicPr>
          <p:cNvPr id="4101" name="Picture 5" descr="C:\Users\8C74~1\AppData\Local\Temp\Rar$DIa0.582\0_54bad_c7b3981_XL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3429000"/>
            <a:ext cx="4601998" cy="30718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201034152"/>
      </p:ext>
    </p:extLst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43240" y="2714620"/>
            <a:ext cx="5000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642910" y="857232"/>
            <a:ext cx="72866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0034" y="428604"/>
            <a:ext cx="75009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Основная задача системы образования  – это Человек (не учащийся, не специалист).</a:t>
            </a:r>
            <a:endParaRPr lang="ru-RU" sz="2400" dirty="0"/>
          </a:p>
        </p:txBody>
      </p:sp>
      <p:pic>
        <p:nvPicPr>
          <p:cNvPr id="17410" name="Picture 2" descr="C:\Users\Татьяна\Desktop\YORw1H5AzL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1714488"/>
            <a:ext cx="5654882" cy="3357586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214282" y="1714488"/>
            <a:ext cx="271464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«Развитие  каждого отдельного индивида отражается  на развитии  целого человечества, поэтому каждый  из  нас   несёт ответственность  за всё  человечество».</a:t>
            </a:r>
          </a:p>
          <a:p>
            <a:r>
              <a:rPr lang="ru-RU" sz="2000" dirty="0" smtClean="0"/>
              <a:t>            (В. Соловьёв)</a:t>
            </a:r>
            <a:endParaRPr lang="ru-RU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3214678" y="5572140"/>
            <a:ext cx="55721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/>
              <a:t>Система Человека – это синтез образования      и      воспитания.</a:t>
            </a:r>
            <a:endParaRPr lang="ru-RU" sz="2400" dirty="0"/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1556792"/>
            <a:ext cx="7715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3313" name="Picture 1" descr="C:\Users\8C74~1\AppData\Local\Temp\Rar$DIa0.207\eyes_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0" y="2285992"/>
            <a:ext cx="5048285" cy="378621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4282" y="500042"/>
            <a:ext cx="80724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ea typeface="Times New Roman" pitchFamily="18" charset="0"/>
                <a:cs typeface="Times New Roman" pitchFamily="18" charset="0"/>
              </a:rPr>
              <a:t>Чтобы человек сложил инновационный взгляд,  ему нужен  новый масштаб мышления.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14282" y="2571744"/>
            <a:ext cx="385765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Человеку  придётся самосовершенствоваться, просто чтобы не отставать от общего уровня, и  лидеры государств,</a:t>
            </a:r>
          </a:p>
          <a:p>
            <a:r>
              <a:rPr lang="ru-RU" sz="2000" dirty="0" smtClean="0"/>
              <a:t>деятели  науки  и  культуры будут  обладать выдающимися способностями.</a:t>
            </a:r>
            <a:endParaRPr lang="ru-RU" sz="2000" dirty="0"/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714356"/>
            <a:ext cx="80010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71472" y="571480"/>
            <a:ext cx="764386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Комплексный  подход  к  Человеку  в образовании,  воспитании,  саморазвитии  позволяет  гибко мыслить  и  </a:t>
            </a:r>
            <a:r>
              <a:rPr lang="ru-RU" sz="2000" dirty="0" err="1" smtClean="0"/>
              <a:t>многовариативно</a:t>
            </a:r>
            <a:r>
              <a:rPr lang="ru-RU" sz="2000" dirty="0" smtClean="0"/>
              <a:t>  действовать, превращая  проблемы  в  задачи, которые  надо решать.</a:t>
            </a:r>
          </a:p>
          <a:p>
            <a:r>
              <a:rPr lang="ru-RU" sz="2000" dirty="0" smtClean="0"/>
              <a:t> 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8596" y="2428868"/>
            <a:ext cx="235745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Философское образование  универсально  по  своей сути  и,  прежде  всего, всесторонне  развивает человека.</a:t>
            </a:r>
          </a:p>
          <a:p>
            <a:endParaRPr lang="ru-RU" dirty="0"/>
          </a:p>
        </p:txBody>
      </p:sp>
      <p:pic>
        <p:nvPicPr>
          <p:cNvPr id="16385" name="Picture 1" descr="C:\Users\Татьяна\Desktop\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2214554"/>
            <a:ext cx="5781965" cy="384334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85786" y="1785926"/>
            <a:ext cx="707236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Приглашаем  всех  интересующихся  современными  направлениями  развития  Человека  к </a:t>
            </a:r>
            <a:r>
              <a:rPr lang="ru-RU" sz="2400" smtClean="0">
                <a:ea typeface="Times New Roman" panose="02020603050405020304" pitchFamily="18" charset="0"/>
                <a:cs typeface="Times New Roman" panose="02020603050405020304" pitchFamily="18" charset="0"/>
              </a:rPr>
              <a:t>совместному  познанию  </a:t>
            </a:r>
            <a:r>
              <a:rPr lang="ru-RU" sz="2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Мира  </a:t>
            </a:r>
            <a:r>
              <a:rPr lang="ru-RU" sz="240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и  анализу  </a:t>
            </a:r>
            <a:r>
              <a:rPr lang="ru-RU" sz="2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достижений  </a:t>
            </a:r>
            <a:r>
              <a:rPr lang="ru-RU" sz="2400" smtClean="0">
                <a:ea typeface="Times New Roman" panose="02020603050405020304" pitchFamily="18" charset="0"/>
                <a:cs typeface="Times New Roman" panose="02020603050405020304" pitchFamily="18" charset="0"/>
              </a:rPr>
              <a:t>цивилизации  в </a:t>
            </a:r>
            <a:r>
              <a:rPr lang="ru-RU" sz="2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области  философии,  культуры,  искусства,  науки,  техники</a:t>
            </a:r>
            <a:endParaRPr lang="ru-RU" sz="24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Татьяна\Desktop\космос\учёные\1444303491_innovatsii-_1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571612"/>
            <a:ext cx="7072362" cy="471859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857356" y="500042"/>
            <a:ext cx="51435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Кто такой человек?</a:t>
            </a:r>
            <a:endParaRPr lang="ru-RU" sz="3200" dirty="0"/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072494" cy="3518702"/>
          </a:xfrm>
        </p:spPr>
        <p:txBody>
          <a:bodyPr/>
          <a:lstStyle/>
          <a:p>
            <a:pPr lvl="0" defTabSz="457200">
              <a:spcBef>
                <a:spcPts val="0"/>
              </a:spcBef>
            </a:pPr>
            <a:r>
              <a:rPr lang="ru-RU" sz="1800" dirty="0">
                <a:solidFill>
                  <a:prstClr val="white"/>
                </a:solidFill>
                <a:ea typeface="+mn-ea"/>
                <a:cs typeface="+mn-cs"/>
              </a:rPr>
              <a:t> </a:t>
            </a:r>
            <a:r>
              <a:rPr lang="ru-RU" sz="3200" dirty="0">
                <a:solidFill>
                  <a:prstClr val="white"/>
                </a:solidFill>
                <a:ea typeface="+mn-ea"/>
                <a:cs typeface="+mn-cs"/>
              </a:rPr>
              <a:t>философия </a:t>
            </a:r>
            <a:r>
              <a:rPr lang="ru-RU" sz="2000" dirty="0" smtClean="0">
                <a:solidFill>
                  <a:prstClr val="white"/>
                </a:solidFill>
                <a:ea typeface="+mn-ea"/>
                <a:cs typeface="+mn-cs"/>
              </a:rPr>
              <a:t>определяет  перспективу  </a:t>
            </a:r>
            <a:r>
              <a:rPr lang="ru-RU" sz="2000" dirty="0">
                <a:solidFill>
                  <a:prstClr val="white"/>
                </a:solidFill>
                <a:ea typeface="+mn-ea"/>
                <a:cs typeface="+mn-cs"/>
              </a:rPr>
              <a:t>развития наук</a:t>
            </a:r>
            <a:r>
              <a:rPr lang="ru-RU" sz="2000" dirty="0" smtClean="0">
                <a:solidFill>
                  <a:prstClr val="white"/>
                </a:solidFill>
                <a:ea typeface="+mn-ea"/>
                <a:cs typeface="+mn-cs"/>
              </a:rPr>
              <a:t>,  перспективу  развития  общественного  </a:t>
            </a:r>
            <a:r>
              <a:rPr lang="ru-RU" sz="2000" dirty="0">
                <a:solidFill>
                  <a:prstClr val="white"/>
                </a:solidFill>
                <a:ea typeface="+mn-ea"/>
                <a:cs typeface="+mn-cs"/>
              </a:rPr>
              <a:t>устройства </a:t>
            </a:r>
            <a:r>
              <a:rPr lang="ru-RU" sz="2000" dirty="0" smtClean="0">
                <a:solidFill>
                  <a:prstClr val="white"/>
                </a:solidFill>
                <a:ea typeface="+mn-ea"/>
                <a:cs typeface="+mn-cs"/>
              </a:rPr>
              <a:t> и </a:t>
            </a:r>
            <a:r>
              <a:rPr lang="ru-RU" sz="2000" dirty="0">
                <a:solidFill>
                  <a:prstClr val="white"/>
                </a:solidFill>
                <a:ea typeface="+mn-ea"/>
                <a:cs typeface="+mn-cs"/>
              </a:rPr>
              <a:t>даже </a:t>
            </a:r>
            <a:r>
              <a:rPr lang="ru-RU" sz="2000" dirty="0" smtClean="0">
                <a:solidFill>
                  <a:prstClr val="white"/>
                </a:solidFill>
                <a:ea typeface="+mn-ea"/>
                <a:cs typeface="+mn-cs"/>
              </a:rPr>
              <a:t> перспективу  </a:t>
            </a:r>
            <a:r>
              <a:rPr lang="ru-RU" sz="2000" dirty="0">
                <a:solidFill>
                  <a:prstClr val="white"/>
                </a:solidFill>
                <a:ea typeface="+mn-ea"/>
                <a:cs typeface="+mn-cs"/>
              </a:rPr>
              <a:t>развития </a:t>
            </a:r>
            <a:r>
              <a:rPr lang="ru-RU" sz="2000" dirty="0" smtClean="0">
                <a:solidFill>
                  <a:prstClr val="white"/>
                </a:solidFill>
                <a:ea typeface="+mn-ea"/>
                <a:cs typeface="+mn-cs"/>
              </a:rPr>
              <a:t> физиологии  и  </a:t>
            </a:r>
            <a:r>
              <a:rPr lang="ru-RU" sz="2000" dirty="0">
                <a:solidFill>
                  <a:prstClr val="white"/>
                </a:solidFill>
                <a:ea typeface="+mn-ea"/>
                <a:cs typeface="+mn-cs"/>
              </a:rPr>
              <a:t>генетики человека</a:t>
            </a:r>
            <a:r>
              <a:rPr lang="ru-RU" sz="2400" dirty="0" smtClean="0">
                <a:solidFill>
                  <a:prstClr val="white"/>
                </a:solidFill>
                <a:ea typeface="+mn-ea"/>
                <a:cs typeface="+mn-cs"/>
              </a:rPr>
              <a:t>.</a:t>
            </a:r>
            <a:br>
              <a:rPr lang="ru-RU" sz="2400" dirty="0" smtClean="0">
                <a:solidFill>
                  <a:prstClr val="white"/>
                </a:solidFill>
                <a:ea typeface="+mn-ea"/>
                <a:cs typeface="+mn-cs"/>
              </a:rPr>
            </a:br>
            <a:r>
              <a:rPr lang="ru-RU" sz="2400" dirty="0">
                <a:solidFill>
                  <a:prstClr val="white"/>
                </a:solidFill>
                <a:ea typeface="+mn-ea"/>
                <a:cs typeface="+mn-cs"/>
              </a:rPr>
              <a:t/>
            </a:r>
            <a:br>
              <a:rPr lang="ru-RU" sz="2400" dirty="0">
                <a:solidFill>
                  <a:prstClr val="white"/>
                </a:solidFill>
                <a:ea typeface="+mn-ea"/>
                <a:cs typeface="+mn-cs"/>
              </a:rPr>
            </a:br>
            <a:r>
              <a:rPr lang="ru-RU" sz="2000" dirty="0" smtClean="0">
                <a:solidFill>
                  <a:prstClr val="white"/>
                </a:solidFill>
                <a:ea typeface="+mn-ea"/>
                <a:cs typeface="+mn-cs"/>
              </a:rPr>
              <a:t>Изучение  философии  закладывает  способность  </a:t>
            </a:r>
            <a:r>
              <a:rPr lang="ru-RU" sz="2000" dirty="0">
                <a:solidFill>
                  <a:prstClr val="white"/>
                </a:solidFill>
                <a:ea typeface="+mn-ea"/>
                <a:cs typeface="+mn-cs"/>
              </a:rPr>
              <a:t>мыслить, вычленять </a:t>
            </a:r>
            <a:r>
              <a:rPr lang="ru-RU" sz="2000" dirty="0" smtClean="0">
                <a:solidFill>
                  <a:prstClr val="white"/>
                </a:solidFill>
                <a:ea typeface="+mn-ea"/>
                <a:cs typeface="+mn-cs"/>
              </a:rPr>
              <a:t> из </a:t>
            </a:r>
            <a:r>
              <a:rPr lang="ru-RU" sz="2000" dirty="0">
                <a:solidFill>
                  <a:prstClr val="white"/>
                </a:solidFill>
                <a:ea typeface="+mn-ea"/>
                <a:cs typeface="+mn-cs"/>
              </a:rPr>
              <a:t>информации </a:t>
            </a:r>
            <a:r>
              <a:rPr lang="ru-RU" sz="2000" dirty="0" smtClean="0">
                <a:solidFill>
                  <a:prstClr val="white"/>
                </a:solidFill>
                <a:ea typeface="+mn-ea"/>
                <a:cs typeface="+mn-cs"/>
              </a:rPr>
              <a:t> знание  и  </a:t>
            </a:r>
            <a:r>
              <a:rPr lang="ru-RU" sz="2000" dirty="0">
                <a:solidFill>
                  <a:prstClr val="white"/>
                </a:solidFill>
                <a:ea typeface="+mn-ea"/>
                <a:cs typeface="+mn-cs"/>
              </a:rPr>
              <a:t>этим </a:t>
            </a:r>
            <a:r>
              <a:rPr lang="ru-RU" sz="2000" dirty="0" smtClean="0">
                <a:solidFill>
                  <a:prstClr val="white"/>
                </a:solidFill>
                <a:ea typeface="+mn-ea"/>
                <a:cs typeface="+mn-cs"/>
              </a:rPr>
              <a:t> знанием  </a:t>
            </a:r>
            <a:r>
              <a:rPr lang="ru-RU" sz="2000" dirty="0">
                <a:solidFill>
                  <a:prstClr val="white"/>
                </a:solidFill>
                <a:ea typeface="+mn-ea"/>
                <a:cs typeface="+mn-cs"/>
              </a:rPr>
              <a:t>потом пользоваться</a:t>
            </a:r>
            <a:r>
              <a:rPr lang="ru-RU" sz="2400" dirty="0">
                <a:solidFill>
                  <a:prstClr val="white"/>
                </a:solidFill>
                <a:ea typeface="+mn-ea"/>
                <a:cs typeface="+mn-cs"/>
              </a:rPr>
              <a:t>.</a:t>
            </a:r>
            <a:br>
              <a:rPr lang="ru-RU" sz="2400" dirty="0">
                <a:solidFill>
                  <a:prstClr val="white"/>
                </a:solidFill>
                <a:ea typeface="+mn-ea"/>
                <a:cs typeface="+mn-cs"/>
              </a:rPr>
            </a:br>
            <a:endParaRPr lang="ru-RU" sz="2400" dirty="0"/>
          </a:p>
        </p:txBody>
      </p:sp>
      <p:pic>
        <p:nvPicPr>
          <p:cNvPr id="1027" name="Picture 3" descr="C:\Users\Татьяна\Desktop\космос\учёные\1343091966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3714752"/>
            <a:ext cx="7934325" cy="25241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090911797"/>
      </p:ext>
    </p:extLst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4283" y="500042"/>
            <a:ext cx="657229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Русский </a:t>
            </a:r>
            <a:r>
              <a:rPr lang="ru-RU" sz="3200" dirty="0" err="1" smtClean="0"/>
              <a:t>космизм</a:t>
            </a:r>
            <a:r>
              <a:rPr lang="ru-RU" sz="3200" dirty="0"/>
              <a:t> </a:t>
            </a:r>
            <a:r>
              <a:rPr lang="ru-RU" sz="3200" dirty="0" smtClean="0"/>
              <a:t>– </a:t>
            </a:r>
            <a:r>
              <a:rPr lang="ru-RU" sz="2400" dirty="0" smtClean="0"/>
              <a:t> </a:t>
            </a:r>
            <a:r>
              <a:rPr lang="ru-RU" sz="2000" dirty="0" smtClean="0"/>
              <a:t>учение  </a:t>
            </a:r>
            <a:r>
              <a:rPr lang="ru-RU" sz="2000" dirty="0"/>
              <a:t>о неразрывном </a:t>
            </a:r>
            <a:r>
              <a:rPr lang="ru-RU" sz="2000" dirty="0" smtClean="0"/>
              <a:t> единстве  человека</a:t>
            </a:r>
            <a:r>
              <a:rPr lang="ru-RU" sz="2000" dirty="0"/>
              <a:t>, </a:t>
            </a:r>
            <a:r>
              <a:rPr lang="ru-RU" sz="2000" dirty="0" smtClean="0"/>
              <a:t> Земли  и </a:t>
            </a:r>
            <a:r>
              <a:rPr lang="ru-RU" sz="2000" dirty="0"/>
              <a:t>космоса, </a:t>
            </a:r>
            <a:r>
              <a:rPr lang="ru-RU" sz="2000" dirty="0" smtClean="0"/>
              <a:t> о  космической  природе человека </a:t>
            </a:r>
            <a:r>
              <a:rPr lang="ru-RU" sz="2000" dirty="0"/>
              <a:t>и </a:t>
            </a:r>
            <a:r>
              <a:rPr lang="ru-RU" sz="2000" dirty="0" smtClean="0"/>
              <a:t>о   его безграничных  возможностях  по</a:t>
            </a:r>
          </a:p>
          <a:p>
            <a:r>
              <a:rPr lang="ru-RU" sz="2000" dirty="0" smtClean="0"/>
              <a:t>освоению   космоса.</a:t>
            </a:r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2195736" y="4437112"/>
            <a:ext cx="55721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000364" y="5500702"/>
            <a:ext cx="57150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Здравомыслие  и  максимальная  широта научных  интересов  –  важнейшие свойства  русского  космизма.</a:t>
            </a:r>
            <a:endParaRPr lang="ru-RU" sz="2000" dirty="0"/>
          </a:p>
        </p:txBody>
      </p:sp>
      <p:pic>
        <p:nvPicPr>
          <p:cNvPr id="2051" name="Picture 3" descr="C:\Users\Татьяна\Desktop\космос\учёные\diomi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500438"/>
            <a:ext cx="2149281" cy="3000396"/>
          </a:xfrm>
          <a:prstGeom prst="rect">
            <a:avLst/>
          </a:prstGeom>
          <a:noFill/>
        </p:spPr>
      </p:pic>
      <p:pic>
        <p:nvPicPr>
          <p:cNvPr id="2052" name="Picture 4" descr="C:\Users\Татьяна\Desktop\космос\учёные\100251233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9454" y="1500174"/>
            <a:ext cx="1905000" cy="2847975"/>
          </a:xfrm>
          <a:prstGeom prst="rect">
            <a:avLst/>
          </a:prstGeom>
          <a:noFill/>
        </p:spPr>
      </p:pic>
      <p:pic>
        <p:nvPicPr>
          <p:cNvPr id="2053" name="Picture 5" descr="C:\Users\Татьяна\Desktop\космос\учёные\117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86182" y="2214555"/>
            <a:ext cx="2071702" cy="319089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Татьяна\Desktop\Aleksandr_Leonidovich_Chizhevskij__Fizicheskie_faktory_istoricheskogo_protsessa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1828800" cy="23495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642910" y="2571744"/>
            <a:ext cx="439191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«</a:t>
            </a:r>
            <a:r>
              <a:rPr lang="ru-RU" sz="2000" i="1" dirty="0" smtClean="0"/>
              <a:t>Человечество,  населяющее       Землю,  находится  под постоянным,  мощным  и сложным  воздействием Космоса,  которое  мы  лишь с трудом  учимся  улавливать и понимать.  Но  для  нас  уже нет никакого  сомнения  в том,  что жизнедеятельность и отдельного человека, и всего человечества находится  в тесной  связи с жизнедеятельностью    всей Вселенной».                                                                       </a:t>
            </a:r>
            <a:r>
              <a:rPr lang="ru-RU" sz="2000" dirty="0"/>
              <a:t> </a:t>
            </a:r>
            <a:r>
              <a:rPr lang="ru-RU" sz="2000" dirty="0" smtClean="0"/>
              <a:t>                                                                             </a:t>
            </a:r>
            <a:endParaRPr lang="ru-RU" sz="2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628" y="1214422"/>
            <a:ext cx="3810000" cy="53721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00298" y="357166"/>
            <a:ext cx="20874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А.Л.Чижевский</a:t>
            </a:r>
            <a:endParaRPr lang="ru-RU" sz="2000" dirty="0"/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857232"/>
            <a:ext cx="335758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FFFF00"/>
                </a:solidFill>
              </a:rPr>
              <a:t> </a:t>
            </a:r>
            <a:r>
              <a:rPr lang="ru-RU" sz="3200" dirty="0" smtClean="0"/>
              <a:t>Вселенная</a:t>
            </a:r>
            <a:r>
              <a:rPr lang="ru-RU" sz="2800" dirty="0" smtClean="0"/>
              <a:t> </a:t>
            </a:r>
            <a:r>
              <a:rPr lang="ru-RU" sz="2400" dirty="0" smtClean="0"/>
              <a:t>– </a:t>
            </a:r>
            <a:r>
              <a:rPr lang="ru-RU" sz="2000" dirty="0" smtClean="0"/>
              <a:t>это весь   существующий материальный   мир, безграничный  во времени  и пространстве,  и бесконечно разнообразный  по формам,  которые принимает  материя  в процессе   своего развития.</a:t>
            </a:r>
          </a:p>
          <a:p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85728"/>
            <a:ext cx="3957646" cy="6328706"/>
          </a:xfrm>
          <a:prstGeom prst="rect">
            <a:avLst/>
          </a:prstGeom>
        </p:spPr>
      </p:pic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Татьяна\Desktop\космос\фото\x_1dd34b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2071678"/>
            <a:ext cx="5954727" cy="446604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14282" y="642918"/>
            <a:ext cx="650085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 </a:t>
            </a:r>
            <a:r>
              <a:rPr lang="ru-RU" sz="3200" dirty="0" smtClean="0"/>
              <a:t>Часть</a:t>
            </a:r>
            <a:r>
              <a:rPr lang="ru-RU" sz="2800" dirty="0" smtClean="0"/>
              <a:t>  </a:t>
            </a:r>
            <a:r>
              <a:rPr lang="ru-RU" sz="3200" dirty="0" smtClean="0"/>
              <a:t>Вселенной</a:t>
            </a:r>
            <a:r>
              <a:rPr lang="ru-RU" sz="2400" dirty="0" smtClean="0"/>
              <a:t>, </a:t>
            </a:r>
            <a:r>
              <a:rPr lang="ru-RU" sz="2000" dirty="0" smtClean="0"/>
              <a:t>охваченная астрономическими    наблюдениями, называется</a:t>
            </a:r>
            <a:r>
              <a:rPr lang="ru-RU" sz="2400" dirty="0" smtClean="0"/>
              <a:t>   </a:t>
            </a:r>
            <a:r>
              <a:rPr lang="ru-RU" sz="3200" dirty="0" smtClean="0"/>
              <a:t>Метагалактикой.</a:t>
            </a:r>
            <a:endParaRPr lang="ru-RU" sz="3200" dirty="0"/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7920880" cy="1928826"/>
          </a:xfrm>
        </p:spPr>
        <p:txBody>
          <a:bodyPr/>
          <a:lstStyle/>
          <a:p>
            <a:pPr lvl="0" defTabSz="457200">
              <a:spcBef>
                <a:spcPts val="0"/>
              </a:spcBef>
            </a:pPr>
            <a:r>
              <a:rPr lang="ru-RU" sz="2400" dirty="0">
                <a:solidFill>
                  <a:prstClr val="white"/>
                </a:solidFill>
                <a:ea typeface="+mn-ea"/>
                <a:cs typeface="+mn-cs"/>
              </a:rPr>
              <a:t>Биосфера </a:t>
            </a:r>
            <a:r>
              <a:rPr lang="ru-RU" sz="2400" dirty="0" smtClean="0">
                <a:solidFill>
                  <a:prstClr val="white"/>
                </a:solidFill>
                <a:ea typeface="+mn-ea"/>
                <a:cs typeface="+mn-cs"/>
              </a:rPr>
              <a:t> и  </a:t>
            </a:r>
            <a:r>
              <a:rPr lang="ru-RU" sz="2400" dirty="0" err="1" smtClean="0">
                <a:solidFill>
                  <a:prstClr val="white"/>
                </a:solidFill>
                <a:ea typeface="+mn-ea"/>
                <a:cs typeface="+mn-cs"/>
              </a:rPr>
              <a:t>социосфера</a:t>
            </a:r>
            <a:r>
              <a:rPr lang="ru-RU" sz="2400" dirty="0" smtClean="0">
                <a:solidFill>
                  <a:prstClr val="white"/>
                </a:solidFill>
                <a:ea typeface="+mn-ea"/>
                <a:cs typeface="+mn-cs"/>
              </a:rPr>
              <a:t> </a:t>
            </a:r>
            <a:r>
              <a:rPr lang="ru-RU" sz="2400" dirty="0">
                <a:solidFill>
                  <a:prstClr val="white"/>
                </a:solidFill>
                <a:ea typeface="+mn-ea"/>
                <a:cs typeface="+mn-cs"/>
              </a:rPr>
              <a:t>Земли представляют собой </a:t>
            </a:r>
            <a:r>
              <a:rPr lang="ru-RU" sz="2400" dirty="0" smtClean="0">
                <a:solidFill>
                  <a:prstClr val="white"/>
                </a:solidFill>
                <a:ea typeface="+mn-ea"/>
                <a:cs typeface="+mn-cs"/>
              </a:rPr>
              <a:t> открытые  </a:t>
            </a:r>
            <a:r>
              <a:rPr lang="ru-RU" sz="2400" dirty="0">
                <a:solidFill>
                  <a:prstClr val="white"/>
                </a:solidFill>
                <a:ea typeface="+mn-ea"/>
                <a:cs typeface="+mn-cs"/>
              </a:rPr>
              <a:t>системы</a:t>
            </a:r>
            <a:r>
              <a:rPr lang="ru-RU" sz="2400" dirty="0" smtClean="0">
                <a:solidFill>
                  <a:prstClr val="white"/>
                </a:solidFill>
                <a:ea typeface="+mn-ea"/>
                <a:cs typeface="+mn-cs"/>
              </a:rPr>
              <a:t>,  </a:t>
            </a:r>
            <a:r>
              <a:rPr lang="ru-RU" sz="2400" dirty="0">
                <a:solidFill>
                  <a:prstClr val="white"/>
                </a:solidFill>
                <a:ea typeface="+mn-ea"/>
                <a:cs typeface="+mn-cs"/>
              </a:rPr>
              <a:t>самоорганизация которых </a:t>
            </a:r>
            <a:r>
              <a:rPr lang="ru-RU" sz="2400" dirty="0" smtClean="0">
                <a:solidFill>
                  <a:prstClr val="white"/>
                </a:solidFill>
                <a:ea typeface="+mn-ea"/>
                <a:cs typeface="+mn-cs"/>
              </a:rPr>
              <a:t> определяется  не  только </a:t>
            </a:r>
            <a:r>
              <a:rPr lang="ru-RU" sz="2400" dirty="0">
                <a:solidFill>
                  <a:prstClr val="white"/>
                </a:solidFill>
                <a:ea typeface="+mn-ea"/>
                <a:cs typeface="+mn-cs"/>
              </a:rPr>
              <a:t>земными, но и космическими факторами. </a:t>
            </a:r>
            <a:br>
              <a:rPr lang="ru-RU" sz="2400" dirty="0">
                <a:solidFill>
                  <a:prstClr val="white"/>
                </a:solidFill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8" name="Picture 4" descr="C:\Users\Татьяна\Desktop\космос\фото\0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000240"/>
            <a:ext cx="6858048" cy="45651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595661009"/>
      </p:ext>
    </p:extLst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Ион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936</TotalTime>
  <Words>789</Words>
  <Application>Microsoft Office PowerPoint</Application>
  <PresentationFormat>Экран (4:3)</PresentationFormat>
  <Paragraphs>64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Ион</vt:lpstr>
      <vt:lpstr>Автономная некоммерческая организация научно-философский  «Метагалактический Центр Зеленогорск»</vt:lpstr>
      <vt:lpstr>«Качество человеческой среды»</vt:lpstr>
      <vt:lpstr>Слайд 3</vt:lpstr>
      <vt:lpstr> философия определяет  перспективу  развития наук,  перспективу  развития  общественного  устройства  и даже  перспективу  развития  физиологии  и  генетики человека.  Изучение  философии  закладывает  способность  мыслить, вычленять  из информации  знание  и  этим  знанием  потом пользоваться. </vt:lpstr>
      <vt:lpstr>Слайд 5</vt:lpstr>
      <vt:lpstr>Слайд 6</vt:lpstr>
      <vt:lpstr>Слайд 7</vt:lpstr>
      <vt:lpstr>Слайд 8</vt:lpstr>
      <vt:lpstr>Биосфера  и  социосфера Земли представляют собой  открытые  системы,  самоорганизация которых  определяется  не  только земными, но и космическими факторами.  </vt:lpstr>
      <vt:lpstr>Слайд 10</vt:lpstr>
      <vt:lpstr>Взаимодействие  двух  самоорганизуемых  систем: Земли  и  Метагалактики,  –  привело  к глобальным изменениям  как  на самой Планете, так и в развитии человека   и  общества  в  целом.</vt:lpstr>
      <vt:lpstr>Новое всегда идет новыми путями</vt:lpstr>
      <vt:lpstr>Сам  Человек должен стать другим – новым! </vt:lpstr>
      <vt:lpstr>Глубина смысла опирается на естество, опыт, знания, а  широта  взгляда  позволяет  увидеть следующие  этапы  развития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Татьяна</dc:creator>
  <cp:lastModifiedBy>Admin</cp:lastModifiedBy>
  <cp:revision>95</cp:revision>
  <dcterms:created xsi:type="dcterms:W3CDTF">2016-05-05T15:58:22Z</dcterms:created>
  <dcterms:modified xsi:type="dcterms:W3CDTF">2016-06-01T15:01:35Z</dcterms:modified>
</cp:coreProperties>
</file>